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311" r:id="rId3"/>
    <p:sldId id="310" r:id="rId4"/>
    <p:sldId id="312" r:id="rId5"/>
    <p:sldId id="313" r:id="rId6"/>
    <p:sldId id="314" r:id="rId7"/>
    <p:sldId id="327" r:id="rId8"/>
    <p:sldId id="316" r:id="rId9"/>
    <p:sldId id="317" r:id="rId10"/>
    <p:sldId id="318" r:id="rId11"/>
    <p:sldId id="319" r:id="rId12"/>
    <p:sldId id="320" r:id="rId13"/>
    <p:sldId id="321" r:id="rId14"/>
    <p:sldId id="322" r:id="rId15"/>
    <p:sldId id="323" r:id="rId16"/>
    <p:sldId id="326" r:id="rId17"/>
    <p:sldId id="299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111"/>
    <a:srgbClr val="4F2C26"/>
    <a:srgbClr val="0A003D"/>
    <a:srgbClr val="C1A050"/>
    <a:srgbClr val="9E230E"/>
    <a:srgbClr val="DB8232"/>
    <a:srgbClr val="E1196E"/>
    <a:srgbClr val="F08F58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20" autoAdjust="0"/>
    <p:restoredTop sz="96404" autoAdjust="0"/>
  </p:normalViewPr>
  <p:slideViewPr>
    <p:cSldViewPr snapToGrid="0">
      <p:cViewPr varScale="1">
        <p:scale>
          <a:sx n="120" d="100"/>
          <a:sy n="120" d="100"/>
        </p:scale>
        <p:origin x="200" y="2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7A106-A0F3-4687-8075-7BD047826950}" type="datetimeFigureOut">
              <a:rPr lang="fr-FR" smtClean="0"/>
              <a:t>23/03/2022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5B7D12-2A94-48EC-A4DE-65F9B10A341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4596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222782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4DCF4C4-54DC-43CB-A7AF-04E3ECE43B7D}" type="datetime1">
              <a:rPr lang="fr-FR" smtClean="0"/>
              <a:t>23/03/2022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1510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8C9ECF-2582-47A8-91E4-9AD1A0F472C2}" type="datetime1">
              <a:rPr lang="fr-FR" smtClean="0"/>
              <a:t>23/03/2022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0713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7"/>
          <p:cNvSpPr/>
          <p:nvPr userDrawn="1"/>
        </p:nvSpPr>
        <p:spPr>
          <a:xfrm>
            <a:off x="-125505" y="-205097"/>
            <a:ext cx="12478871" cy="7251357"/>
          </a:xfrm>
          <a:custGeom>
            <a:avLst/>
            <a:gdLst>
              <a:gd name="connsiteX0" fmla="*/ 1256518 w 12478871"/>
              <a:gd name="connsiteY0" fmla="*/ 0 h 7251357"/>
              <a:gd name="connsiteX1" fmla="*/ 12478871 w 12478871"/>
              <a:gd name="connsiteY1" fmla="*/ 0 h 7251357"/>
              <a:gd name="connsiteX2" fmla="*/ 12478871 w 12478871"/>
              <a:gd name="connsiteY2" fmla="*/ 7251357 h 7251357"/>
              <a:gd name="connsiteX3" fmla="*/ 0 w 12478871"/>
              <a:gd name="connsiteY3" fmla="*/ 7251357 h 7251357"/>
              <a:gd name="connsiteX4" fmla="*/ 0 w 12478871"/>
              <a:gd name="connsiteY4" fmla="*/ 978020 h 7251357"/>
              <a:gd name="connsiteX5" fmla="*/ 58689 w 12478871"/>
              <a:gd name="connsiteY5" fmla="*/ 924290 h 7251357"/>
              <a:gd name="connsiteX6" fmla="*/ 780812 w 12478871"/>
              <a:gd name="connsiteY6" fmla="*/ 336548 h 7251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478871" h="7251357">
                <a:moveTo>
                  <a:pt x="1256518" y="0"/>
                </a:moveTo>
                <a:lnTo>
                  <a:pt x="12478871" y="0"/>
                </a:lnTo>
                <a:lnTo>
                  <a:pt x="12478871" y="7251357"/>
                </a:lnTo>
                <a:lnTo>
                  <a:pt x="0" y="7251357"/>
                </a:lnTo>
                <a:lnTo>
                  <a:pt x="0" y="978020"/>
                </a:lnTo>
                <a:lnTo>
                  <a:pt x="58689" y="924290"/>
                </a:lnTo>
                <a:cubicBezTo>
                  <a:pt x="287708" y="720859"/>
                  <a:pt x="529030" y="524759"/>
                  <a:pt x="780812" y="336548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" name="Freeform 15"/>
          <p:cNvSpPr/>
          <p:nvPr userDrawn="1"/>
        </p:nvSpPr>
        <p:spPr>
          <a:xfrm>
            <a:off x="-125505" y="-205097"/>
            <a:ext cx="12478871" cy="7251357"/>
          </a:xfrm>
          <a:custGeom>
            <a:avLst/>
            <a:gdLst>
              <a:gd name="connsiteX0" fmla="*/ 2091140 w 12478871"/>
              <a:gd name="connsiteY0" fmla="*/ 0 h 7251357"/>
              <a:gd name="connsiteX1" fmla="*/ 12478871 w 12478871"/>
              <a:gd name="connsiteY1" fmla="*/ 0 h 7251357"/>
              <a:gd name="connsiteX2" fmla="*/ 12478871 w 12478871"/>
              <a:gd name="connsiteY2" fmla="*/ 7251357 h 7251357"/>
              <a:gd name="connsiteX3" fmla="*/ 0 w 12478871"/>
              <a:gd name="connsiteY3" fmla="*/ 7251357 h 7251357"/>
              <a:gd name="connsiteX4" fmla="*/ 0 w 12478871"/>
              <a:gd name="connsiteY4" fmla="*/ 1258721 h 7251357"/>
              <a:gd name="connsiteX5" fmla="*/ 8328 w 12478871"/>
              <a:gd name="connsiteY5" fmla="*/ 1251681 h 7251357"/>
              <a:gd name="connsiteX6" fmla="*/ 1930629 w 12478871"/>
              <a:gd name="connsiteY6" fmla="*/ 72800 h 7251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478871" h="7251357">
                <a:moveTo>
                  <a:pt x="2091140" y="0"/>
                </a:moveTo>
                <a:lnTo>
                  <a:pt x="12478871" y="0"/>
                </a:lnTo>
                <a:lnTo>
                  <a:pt x="12478871" y="7251357"/>
                </a:lnTo>
                <a:lnTo>
                  <a:pt x="0" y="7251357"/>
                </a:lnTo>
                <a:lnTo>
                  <a:pt x="0" y="1258721"/>
                </a:lnTo>
                <a:lnTo>
                  <a:pt x="8328" y="1251681"/>
                </a:lnTo>
                <a:cubicBezTo>
                  <a:pt x="568988" y="809352"/>
                  <a:pt x="1221114" y="414303"/>
                  <a:pt x="1930629" y="72800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" name="Freeform 20"/>
          <p:cNvSpPr/>
          <p:nvPr userDrawn="1"/>
        </p:nvSpPr>
        <p:spPr>
          <a:xfrm>
            <a:off x="-125505" y="-205015"/>
            <a:ext cx="12478871" cy="7251274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139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9F38DC5-BE00-47FD-9A64-98BFD7B0727F}"/>
              </a:ext>
            </a:extLst>
          </p:cNvPr>
          <p:cNvSpPr/>
          <p:nvPr userDrawn="1"/>
        </p:nvSpPr>
        <p:spPr>
          <a:xfrm>
            <a:off x="0" y="573760"/>
            <a:ext cx="12192000" cy="6284240"/>
          </a:xfrm>
          <a:prstGeom prst="rect">
            <a:avLst/>
          </a:prstGeom>
          <a:solidFill>
            <a:schemeClr val="tx1">
              <a:lumMod val="10000"/>
              <a:lumOff val="9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800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369737-310A-4F12-B45B-BDE008476D91}" type="datetime1">
              <a:rPr lang="fr-FR" smtClean="0"/>
              <a:t>23/03/2022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7713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E9088A-01C5-4EA4-B97F-992E4A93B955}" type="datetime1">
              <a:rPr lang="fr-FR" smtClean="0"/>
              <a:t>23/03/2022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12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FC59C7-A3F1-4D34-B670-DF9BAA093FB9}" type="datetime1">
              <a:rPr lang="fr-FR" smtClean="0"/>
              <a:t>23/03/2022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8934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A441CC-C53C-4F26-B3FB-E0A59F1AA588}" type="datetime1">
              <a:rPr lang="fr-FR" smtClean="0"/>
              <a:t>23/03/2022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1237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0D6CD6-0ABF-4C5F-8362-A71A46381F1D}" type="datetime1">
              <a:rPr lang="fr-FR" smtClean="0"/>
              <a:t>23/03/2022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3036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85AAC70-6C06-4A28-BC81-3177F03816FF}" type="datetime1">
              <a:rPr lang="fr-FR" smtClean="0"/>
              <a:t>23/03/2022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17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6E2094-BCA1-47AF-A91A-142922E4F658}" type="datetime1">
              <a:rPr lang="fr-FR" smtClean="0"/>
              <a:t>23/03/2022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5795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fld id="{612D724D-F918-4A54-899E-BF28C5BCAAD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3383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oppins Bold" panose="00000800000000000000" pitchFamily="2" charset="0"/>
          <a:ea typeface="+mj-ea"/>
          <a:cs typeface="Poppins Bold" panose="000008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oppins Lign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oppins Lign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oppins Lign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 Lign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 Lign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142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690412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7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charte graphique à respecter ?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Oui,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cf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Caroline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Riasse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83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8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photothèque / médiathèque ? (ou autres éléments à disposition)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NSP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54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Qui sont vos concurrents directs et indirects ?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Pas de concurrents directs sur l’ambition que l’on a sur notre projet.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Font typeface="+mj-lt"/>
              <a:buAutoNum type="arabicPeriod" startAt="10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style de communication vous inspire le plus ?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??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Très directe, à l’image de la jeunesse des pays concernés.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Y a t-il des marques internationales similaire à Tiween qui vous inspirent ?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Non, j’essaye surtout de créer notre chemin, 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85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0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Qu'est-ce qui vous plait chez eux ? Qu'est-ce qui ne vous plait pas chez eux ?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1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Quelles sont vos spécificités par rapport à la concurrence ?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L’info directe, pertinente et facile d’accès,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46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2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 est votre cible ? A qui doit-on s’adresser ?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Toute la communauté culturelle au Maghreb et en Afrique Subsaharienne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1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03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Liens utiles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4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Merci d’insérer tous les liens que vous jugerez utiles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37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6" y="0"/>
            <a:ext cx="122570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57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2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637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  <a:endParaRPr lang="fr-FR" sz="3600" b="1" dirty="0">
              <a:solidFill>
                <a:srgbClr val="0A003D"/>
              </a:solidFill>
              <a:latin typeface="Century Gothic" panose="020B0502020202020204" pitchFamily="34" charset="0"/>
              <a:ea typeface="Century Gothic" charset="0"/>
              <a:cs typeface="Poppins Bold" panose="000008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Présentez brièvement votre marque ou activité </a:t>
            </a:r>
          </a:p>
          <a:p>
            <a:pPr marL="457200" indent="-457200">
              <a:buAutoNum type="arabicPeriod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16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16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met en lumière l’activité culturelle, en Tunisie aujourd’hui, au Maghreb demain et en Afrique subsaharienne bientôt. </a:t>
            </a:r>
          </a:p>
          <a:p>
            <a:pPr marL="0" indent="0">
              <a:buNone/>
            </a:pPr>
            <a:endParaRPr lang="fr-FR" sz="16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16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16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est le partenaire des salles de spectacle (</a:t>
            </a:r>
            <a:r>
              <a:rPr lang="fr-FR" sz="16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théatre</a:t>
            </a:r>
            <a:r>
              <a:rPr lang="fr-FR" sz="16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 concert, opéra…)et des salles de cinéma. </a:t>
            </a:r>
          </a:p>
          <a:p>
            <a:pPr marL="0" indent="0">
              <a:buNone/>
            </a:pPr>
            <a:endParaRPr lang="fr-FR" sz="16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16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16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met à disposition des internautes, toutes les informations concernant ce calendrier culturel. </a:t>
            </a:r>
          </a:p>
          <a:p>
            <a:pPr marL="0" indent="0">
              <a:buNone/>
            </a:pPr>
            <a:endParaRPr lang="fr-FR" sz="16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16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16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facilite l’accès aux évènements, spectacles et séances de cinéma en fournissant tous les moyens techniques nécessaire (outil de programmation, de billetterie,…).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24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2.     Quelles sont les valeurs de votre marque ?</a:t>
            </a:r>
          </a:p>
          <a:p>
            <a:pPr marL="0" indent="0">
              <a:buNone/>
            </a:pP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est attaché à la promotion des œuvres africaines, quelque soit le support. </a:t>
            </a:r>
          </a:p>
          <a:p>
            <a:pPr marL="0" indent="0">
              <a:buNone/>
            </a:pP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veut être central dans le tissu culturel au Maghreb et en Afrique Subsaharienne.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016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3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est le positionnement souhaité de la marque ?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qualité et la pertinence de l’information donnée sur les films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Maghrebins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et Africains.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Un lien fort avec les créateurs de tous domaines, pour faire la promotion de leurs œuvres. Des interviews, des échanges, pour aider l’émergence des talents.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61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4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Quels sont vos produits / services ?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promotion on et off de la culture pour :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 cinéma,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théatre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Les concerts,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Les musées,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…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L’assistance technique pour la billetterie,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Quels sont les lancements à prévoir ? Expositions, concerts, spectacles ... 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Tous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idée (même approximative) sur les dates de lancement 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De même pour les nouvelles fonctionnalités (paiement en ligne ,réservation ...</a:t>
            </a:r>
          </a:p>
          <a:p>
            <a:pPr marL="457200" indent="-457200">
              <a:buAutoNum type="arabicPeriod" startAt="4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99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fr-FR" sz="18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Font typeface="+mj-lt"/>
              <a:buAutoNum type="alphaUcPeriod"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Quels sont les lancements à prévoir ? Expositions, concerts, spectacles ... </a:t>
            </a:r>
          </a:p>
          <a:p>
            <a:pPr marL="0" indent="0">
              <a:buNone/>
            </a:pPr>
            <a:r>
              <a:rPr lang="fr-FR" sz="18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Tous</a:t>
            </a:r>
          </a:p>
          <a:p>
            <a:pPr marL="0" indent="0">
              <a:buNone/>
            </a:pPr>
            <a:endParaRPr lang="fr-FR" sz="1800" b="1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Font typeface="+mj-lt"/>
              <a:buAutoNum type="alphaUcPeriod"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idée (même approximative) sur les dates de lancement </a:t>
            </a:r>
          </a:p>
          <a:p>
            <a:pPr marL="0" indent="0">
              <a:buNone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2022, la Tunisie pour les information sur le </a:t>
            </a:r>
            <a:r>
              <a:rPr lang="fr-FR" sz="18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théatre</a:t>
            </a: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et les festivals,</a:t>
            </a:r>
          </a:p>
          <a:p>
            <a:pPr marL="0" indent="0">
              <a:buNone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2023, Maroc, Algérie pour les informations sur le cinéma,</a:t>
            </a:r>
          </a:p>
          <a:p>
            <a:pPr marL="0" indent="0">
              <a:buNone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2024, Maroc, Algérie pour les autres spectacles,</a:t>
            </a:r>
          </a:p>
          <a:p>
            <a:pPr marL="0" indent="0">
              <a:buNone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…</a:t>
            </a:r>
          </a:p>
          <a:p>
            <a:pPr marL="0" indent="0">
              <a:buNone/>
            </a:pPr>
            <a:endParaRPr lang="fr-FR" sz="18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Font typeface="+mj-lt"/>
              <a:buAutoNum type="alphaUcPeriod"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De même pour les nouvelles fonctionnalités (paiement en ligne ,réservation ...</a:t>
            </a:r>
          </a:p>
          <a:p>
            <a:pPr marL="0" indent="0">
              <a:buNone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2022 mise à disposition réservation et billetterie cinéma et </a:t>
            </a:r>
            <a:r>
              <a:rPr lang="fr-FR" sz="18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théatre</a:t>
            </a: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en Tunisie,</a:t>
            </a:r>
          </a:p>
          <a:p>
            <a:pPr marL="0" indent="0">
              <a:buNone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2024 idem pour Maroc, Algérie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49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5"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Quelles sont vos ambitions à cout / moyen / long terme ? </a:t>
            </a:r>
          </a:p>
          <a:p>
            <a:pPr marL="0" indent="0">
              <a:buNone/>
            </a:pPr>
            <a:r>
              <a:rPr lang="fr-FR" sz="18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Court terme</a:t>
            </a:r>
          </a:p>
          <a:p>
            <a:pPr marL="0" indent="0">
              <a:buNone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Pérenniser la source d’information cinéma/festivals et la renforcer sur la promotion, les critiques et interviews et la </a:t>
            </a:r>
            <a:r>
              <a:rPr lang="fr-FR" sz="18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billeterie</a:t>
            </a: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.</a:t>
            </a:r>
          </a:p>
          <a:p>
            <a:pPr marL="0" indent="0">
              <a:buNone/>
            </a:pPr>
            <a:endParaRPr lang="fr-FR" sz="18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18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Moyen terme</a:t>
            </a:r>
          </a:p>
          <a:p>
            <a:pPr marL="0" indent="0">
              <a:buNone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Les autres spectacles en Tunisie</a:t>
            </a:r>
          </a:p>
          <a:p>
            <a:pPr marL="0" indent="0">
              <a:buNone/>
            </a:pP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L’ouverture cinéma pour les pays du Maghreb</a:t>
            </a:r>
          </a:p>
          <a:p>
            <a:pPr marL="0" indent="0">
              <a:buNone/>
            </a:pPr>
            <a:endParaRPr lang="fr-FR" sz="18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18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Long terme</a:t>
            </a:r>
          </a:p>
          <a:p>
            <a:pPr marL="0" indent="0">
              <a:buNone/>
            </a:pPr>
            <a:r>
              <a:rPr lang="fr-FR" sz="18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18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: le partenaire incontournable de la culture au Maghreb et en Afrique Subsaharienne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20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690412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6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est le message sur lequel la communication doit s'appuyer ? Votre promesse ?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votre partenaire culturel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295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flow">
      <a:dk1>
        <a:srgbClr val="0A003D"/>
      </a:dk1>
      <a:lt1>
        <a:srgbClr val="FFFFFF"/>
      </a:lt1>
      <a:dk2>
        <a:srgbClr val="FFFFFF"/>
      </a:dk2>
      <a:lt2>
        <a:srgbClr val="0A003D"/>
      </a:lt2>
      <a:accent1>
        <a:srgbClr val="472F87"/>
      </a:accent1>
      <a:accent2>
        <a:srgbClr val="E61165"/>
      </a:accent2>
      <a:accent3>
        <a:srgbClr val="F08F58"/>
      </a:accent3>
      <a:accent4>
        <a:srgbClr val="FFFFFF"/>
      </a:accent4>
      <a:accent5>
        <a:srgbClr val="FFFFFF"/>
      </a:accent5>
      <a:accent6>
        <a:srgbClr val="FFFFFF"/>
      </a:accent6>
      <a:hlink>
        <a:srgbClr val="E61165"/>
      </a:hlink>
      <a:folHlink>
        <a:srgbClr val="5B9BD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2"/>
            </a:gs>
          </a:gsLst>
          <a:lin ang="0" scaled="1"/>
          <a:tileRect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5571</TotalTime>
  <Words>667</Words>
  <Application>Microsoft Macintosh PowerPoint</Application>
  <PresentationFormat>Grand écran</PresentationFormat>
  <Paragraphs>120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Century Gothic</vt:lpstr>
      <vt:lpstr>Poppins Bold</vt:lpstr>
      <vt:lpstr>Poppins Light</vt:lpstr>
      <vt:lpstr>Poppins Lignt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Hamouda Ahmed</dc:creator>
  <cp:lastModifiedBy>JM Norbal</cp:lastModifiedBy>
  <cp:revision>305</cp:revision>
  <dcterms:created xsi:type="dcterms:W3CDTF">2020-03-05T15:24:16Z</dcterms:created>
  <dcterms:modified xsi:type="dcterms:W3CDTF">2022-03-23T19:15:20Z</dcterms:modified>
</cp:coreProperties>
</file>